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2" r:id="rId2"/>
    <p:sldId id="259" r:id="rId3"/>
    <p:sldId id="294" r:id="rId4"/>
    <p:sldId id="323" r:id="rId5"/>
    <p:sldId id="324" r:id="rId6"/>
    <p:sldId id="337" r:id="rId7"/>
    <p:sldId id="321" r:id="rId8"/>
    <p:sldId id="296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297" r:id="rId22"/>
  </p:sldIdLst>
  <p:sldSz cx="12190413" cy="6859588"/>
  <p:notesSz cx="6858000" cy="9144000"/>
  <p:embeddedFontLs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Lucida Handwriting" panose="03010101010101010101" pitchFamily="66" charset="0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Sitka Display Semibold" pitchFamily="2" charset="0"/>
      <p:bold r:id="rId34"/>
      <p:boldItalic r:id="rId35"/>
    </p:embeddedFont>
    <p:embeddedFont>
      <p:font typeface="굴림체" panose="020B0609000101010101" pitchFamily="49" charset="-127"/>
      <p:regular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440"/>
    <a:srgbClr val="CC9900"/>
    <a:srgbClr val="222222"/>
    <a:srgbClr val="FFCE33"/>
    <a:srgbClr val="882406"/>
    <a:srgbClr val="00A9B0"/>
    <a:srgbClr val="013662"/>
    <a:srgbClr val="BFBFBF"/>
    <a:srgbClr val="667552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2" autoAdjust="0"/>
    <p:restoredTop sz="94792" autoAdjust="0"/>
  </p:normalViewPr>
  <p:slideViewPr>
    <p:cSldViewPr>
      <p:cViewPr varScale="1">
        <p:scale>
          <a:sx n="79" d="100"/>
          <a:sy n="79" d="100"/>
        </p:scale>
        <p:origin x="528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2.fntdata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0.fntdata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1.fntdata" /><Relationship Id="rId33" Type="http://schemas.openxmlformats.org/officeDocument/2006/relationships/font" Target="fonts/font9.fntdata" /><Relationship Id="rId38" Type="http://schemas.openxmlformats.org/officeDocument/2006/relationships/font" Target="fonts/font1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5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handoutMaster" Target="handoutMasters/handoutMaster1.xml" /><Relationship Id="rId32" Type="http://schemas.openxmlformats.org/officeDocument/2006/relationships/font" Target="fonts/font8.fntdata" /><Relationship Id="rId37" Type="http://schemas.openxmlformats.org/officeDocument/2006/relationships/font" Target="fonts/font13.fntdata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font" Target="fonts/font4.fntdata" /><Relationship Id="rId36" Type="http://schemas.openxmlformats.org/officeDocument/2006/relationships/font" Target="fonts/font1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3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4IaODHUAeZX548A74cDEunsmNVL6znlc?usp=drive_link" TargetMode="External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73465" y="2246088"/>
            <a:ext cx="6336704" cy="2160239"/>
          </a:xfrm>
        </p:spPr>
        <p:txBody>
          <a:bodyPr/>
          <a:lstStyle/>
          <a:p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PIZZA HUT      </a:t>
            </a:r>
            <a:b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</a:br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SALES ANALYSIS-</a:t>
            </a:r>
            <a:b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</a:br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SQL CASE STUDY</a:t>
            </a:r>
            <a:endParaRPr lang="ko-KR" alt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319342" y="5085998"/>
            <a:ext cx="4090827" cy="215989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bg2"/>
                </a:solidFill>
                <a:latin typeface="Comic Sans MS" panose="030F0702030302020204" pitchFamily="66" charset="0"/>
              </a:rPr>
              <a:t>BY REDNAM YAMUNA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D852-39E1-56A0-8034-A7B7E6BAD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AD942-BA9E-0096-368D-B1B84ABECAC9}"/>
              </a:ext>
            </a:extLst>
          </p:cNvPr>
          <p:cNvSpPr txBox="1"/>
          <p:nvPr/>
        </p:nvSpPr>
        <p:spPr>
          <a:xfrm>
            <a:off x="1054646" y="827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Most Expensive Pizza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B2E6C-4634-8FF7-EFEC-7380811B8D73}"/>
              </a:ext>
            </a:extLst>
          </p:cNvPr>
          <p:cNvSpPr txBox="1"/>
          <p:nvPr/>
        </p:nvSpPr>
        <p:spPr>
          <a:xfrm>
            <a:off x="1491103" y="14147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EE9B-7B90-2BDF-4824-28253FD6616A}"/>
              </a:ext>
            </a:extLst>
          </p:cNvPr>
          <p:cNvSpPr txBox="1"/>
          <p:nvPr/>
        </p:nvSpPr>
        <p:spPr>
          <a:xfrm>
            <a:off x="6051466" y="116862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0394EB-BC81-D87D-EAC5-DFD10EC4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94" y="2205658"/>
            <a:ext cx="4005092" cy="30191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F767AF-5D00-36A1-19CE-B2C5EA9B2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r="11603"/>
          <a:stretch>
            <a:fillRect/>
          </a:stretch>
        </p:blipFill>
        <p:spPr>
          <a:xfrm>
            <a:off x="6527254" y="1899815"/>
            <a:ext cx="3577669" cy="12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F8338C-754A-7AF5-744E-354D4D1BAC94}"/>
              </a:ext>
            </a:extLst>
          </p:cNvPr>
          <p:cNvSpPr txBox="1"/>
          <p:nvPr/>
        </p:nvSpPr>
        <p:spPr>
          <a:xfrm>
            <a:off x="6414693" y="4005858"/>
            <a:ext cx="5760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Highlights the premium pizza variant 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with the highest price on the menu.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D7C0-8060-0D2F-D820-E46F848F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87D83-25F0-1C99-9A45-8C3D1CD80A48}"/>
              </a:ext>
            </a:extLst>
          </p:cNvPr>
          <p:cNvSpPr txBox="1"/>
          <p:nvPr/>
        </p:nvSpPr>
        <p:spPr>
          <a:xfrm>
            <a:off x="4511030" y="1701602"/>
            <a:ext cx="6336704" cy="320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total orders placed, indicating overall sales volume.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track customer activity and business growth.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Highlights the premium XXL pizza on the menu.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potential revenue from high-value items.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in pricing and promotion strategies.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F8EF-B351-595A-3520-8F41165F96E5}"/>
              </a:ext>
            </a:extLst>
          </p:cNvPr>
          <p:cNvSpPr txBox="1"/>
          <p:nvPr/>
        </p:nvSpPr>
        <p:spPr>
          <a:xfrm>
            <a:off x="4006974" y="105353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374215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9F39-5F12-0AD3-3B90-93287D7D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8B0384-E7D1-7DFD-1A53-5F57266F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E3CF4-49E4-399D-F6BB-E4C2E67D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0" y="2275353"/>
            <a:ext cx="4105868" cy="3530705"/>
          </a:xfrm>
          <a:prstGeom prst="round2DiagRect">
            <a:avLst>
              <a:gd name="adj1" fmla="val 16667"/>
              <a:gd name="adj2" fmla="val 569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6B514-AF4E-1479-E59C-1AFC000F425E}"/>
              </a:ext>
            </a:extLst>
          </p:cNvPr>
          <p:cNvSpPr txBox="1"/>
          <p:nvPr/>
        </p:nvSpPr>
        <p:spPr>
          <a:xfrm>
            <a:off x="1270670" y="632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INTERMEDIATE ANALSIS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84D815D6-EEA0-2446-B68E-7E0B5FE9A5F8}"/>
              </a:ext>
            </a:extLst>
          </p:cNvPr>
          <p:cNvSpPr txBox="1">
            <a:spLocks/>
          </p:cNvSpPr>
          <p:nvPr/>
        </p:nvSpPr>
        <p:spPr>
          <a:xfrm>
            <a:off x="761921" y="2392062"/>
            <a:ext cx="4541197" cy="407045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endParaRPr lang="en-IN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01D52FF-F0B5-F3E4-4254-09315826DE19}"/>
              </a:ext>
            </a:extLst>
          </p:cNvPr>
          <p:cNvSpPr txBox="1">
            <a:spLocks/>
          </p:cNvSpPr>
          <p:nvPr/>
        </p:nvSpPr>
        <p:spPr>
          <a:xfrm>
            <a:off x="914321" y="1790379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FBA1A-CD8D-B3EC-885E-CA811690F0A8}"/>
              </a:ext>
            </a:extLst>
          </p:cNvPr>
          <p:cNvSpPr txBox="1"/>
          <p:nvPr/>
        </p:nvSpPr>
        <p:spPr>
          <a:xfrm>
            <a:off x="1264035" y="1184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 Quantity by Category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1B42-4324-A63B-ED53-567E39BAA4E0}"/>
              </a:ext>
            </a:extLst>
          </p:cNvPr>
          <p:cNvSpPr txBox="1"/>
          <p:nvPr/>
        </p:nvSpPr>
        <p:spPr>
          <a:xfrm>
            <a:off x="1661660" y="174676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5F1A2-D446-53EB-FE10-2B53C8EF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12" y="2039689"/>
            <a:ext cx="3377511" cy="1653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1DCBF-6BD2-636F-6873-BE0B71037BF8}"/>
              </a:ext>
            </a:extLst>
          </p:cNvPr>
          <p:cNvSpPr txBox="1"/>
          <p:nvPr/>
        </p:nvSpPr>
        <p:spPr>
          <a:xfrm>
            <a:off x="7103318" y="1440022"/>
            <a:ext cx="965023" cy="33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2623FA-26FD-6B57-69B1-A8677C370FCD}"/>
              </a:ext>
            </a:extLst>
          </p:cNvPr>
          <p:cNvSpPr txBox="1"/>
          <p:nvPr/>
        </p:nvSpPr>
        <p:spPr>
          <a:xfrm>
            <a:off x="6095206" y="4481882"/>
            <a:ext cx="5678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IN" sz="1600" b="1" dirty="0">
                <a:solidFill>
                  <a:schemeClr val="accent5"/>
                </a:solidFill>
              </a:rPr>
              <a:t>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category-wise pizza demand to identify top-performing product segments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5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7DD8-5C93-CEB8-28A9-F36BEB49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905536-BA6A-CD38-CACA-BEAA4B023F54}"/>
              </a:ext>
            </a:extLst>
          </p:cNvPr>
          <p:cNvSpPr txBox="1"/>
          <p:nvPr/>
        </p:nvSpPr>
        <p:spPr>
          <a:xfrm>
            <a:off x="982638" y="522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 Trends by Hour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D40A-626B-319A-2791-A5162474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701602"/>
            <a:ext cx="3959845" cy="40495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7A559-ED8C-E3FA-6666-147200F2ABD7}"/>
              </a:ext>
            </a:extLst>
          </p:cNvPr>
          <p:cNvSpPr txBox="1"/>
          <p:nvPr/>
        </p:nvSpPr>
        <p:spPr>
          <a:xfrm>
            <a:off x="1702718" y="99927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319AA-9073-6F2B-8AED-B0B9314E043C}"/>
              </a:ext>
            </a:extLst>
          </p:cNvPr>
          <p:cNvSpPr txBox="1"/>
          <p:nvPr/>
        </p:nvSpPr>
        <p:spPr>
          <a:xfrm>
            <a:off x="6085115" y="50875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7C270-1680-C90E-5D32-1B0C7092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29" y="1115594"/>
            <a:ext cx="2364186" cy="3039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3751A-FB0C-22D5-3306-429A1BBA3D06}"/>
              </a:ext>
            </a:extLst>
          </p:cNvPr>
          <p:cNvSpPr txBox="1"/>
          <p:nvPr/>
        </p:nvSpPr>
        <p:spPr>
          <a:xfrm>
            <a:off x="6210389" y="4797946"/>
            <a:ext cx="5845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/>
                </a:solidFill>
                <a:latin typeface="Comic Sans MS" panose="030F0702030302020204" pitchFamily="66" charset="0"/>
              </a:rPr>
              <a:t>Highlights hourly order trends to pin point 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Comic Sans MS" panose="030F0702030302020204" pitchFamily="66" charset="0"/>
              </a:rPr>
              <a:t>peak customer activity times.</a:t>
            </a:r>
          </a:p>
        </p:txBody>
      </p:sp>
    </p:spTree>
    <p:extLst>
      <p:ext uri="{BB962C8B-B14F-4D97-AF65-F5344CB8AC3E}">
        <p14:creationId xmlns:p14="http://schemas.microsoft.com/office/powerpoint/2010/main" val="355291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DB188-2543-9A05-8C8E-103D3529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DA39F-DCE7-A916-E89D-924F96C56EAE}"/>
              </a:ext>
            </a:extLst>
          </p:cNvPr>
          <p:cNvSpPr txBox="1"/>
          <p:nvPr/>
        </p:nvSpPr>
        <p:spPr>
          <a:xfrm>
            <a:off x="1702718" y="1543283"/>
            <a:ext cx="6336704" cy="377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Classic pizzas are the most ordered category, so their ingredients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should be well-stocked.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Veggies pizzas have the lowest order quantity, likely due to limited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options; expanding varieties could boost sales.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Peak ordering times are lunch (12:00–13:00) and evening (17:00–19:00); early morning and late night have lower demand, allowing reduced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staffing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4611F-C413-772A-3CAA-DC168F09D714}"/>
              </a:ext>
            </a:extLst>
          </p:cNvPr>
          <p:cNvSpPr txBox="1"/>
          <p:nvPr/>
        </p:nvSpPr>
        <p:spPr>
          <a:xfrm>
            <a:off x="1702718" y="981522"/>
            <a:ext cx="14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246631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6CBB-5E91-BC33-0F3C-E6A4327C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83BCF-FAEB-E673-AE9D-BFD1CEAE26B1}"/>
              </a:ext>
            </a:extLst>
          </p:cNvPr>
          <p:cNvSpPr txBox="1"/>
          <p:nvPr/>
        </p:nvSpPr>
        <p:spPr>
          <a:xfrm>
            <a:off x="838622" y="4774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ADVANCE  ANALSIS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1DEF0-C36B-3C93-E69A-2B37E583CE8C}"/>
              </a:ext>
            </a:extLst>
          </p:cNvPr>
          <p:cNvSpPr txBox="1"/>
          <p:nvPr/>
        </p:nvSpPr>
        <p:spPr>
          <a:xfrm>
            <a:off x="1270670" y="877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Revenue Contribution by Pizza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3DBD7-DCBA-D0E3-0391-E2A9041AB05E}"/>
              </a:ext>
            </a:extLst>
          </p:cNvPr>
          <p:cNvSpPr txBox="1"/>
          <p:nvPr/>
        </p:nvSpPr>
        <p:spPr>
          <a:xfrm>
            <a:off x="1558702" y="14330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02A43-CC39-6CB1-F0E0-3C947B80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529236"/>
            <a:ext cx="4054424" cy="2870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4BB85C-D8DD-C972-608D-059934F1C4E0}"/>
              </a:ext>
            </a:extLst>
          </p:cNvPr>
          <p:cNvSpPr txBox="1"/>
          <p:nvPr/>
        </p:nvSpPr>
        <p:spPr>
          <a:xfrm>
            <a:off x="6527254" y="100408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140C8-1DD6-52BE-FFA0-8ABBE9A1CE95}"/>
              </a:ext>
            </a:extLst>
          </p:cNvPr>
          <p:cNvSpPr txBox="1"/>
          <p:nvPr/>
        </p:nvSpPr>
        <p:spPr>
          <a:xfrm>
            <a:off x="6743278" y="5037964"/>
            <a:ext cx="4968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Displays revenue share of each pizza 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type to identify the most profitable categories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percentage contribution.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F8280-6980-5EB6-9D72-379F2A1A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7" y="2068769"/>
            <a:ext cx="5182323" cy="3841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60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678D-849D-A3D6-B8D1-4905E19D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31EE85-68EA-D2DC-8831-E03FBBB8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8F38E-2DCE-CF7F-53C2-596249EBA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28" y="1341562"/>
            <a:ext cx="2656114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74E6-1CA9-978D-0D3E-B1DE92364DC2}"/>
              </a:ext>
            </a:extLst>
          </p:cNvPr>
          <p:cNvSpPr txBox="1"/>
          <p:nvPr/>
        </p:nvSpPr>
        <p:spPr>
          <a:xfrm>
            <a:off x="6392054" y="4696899"/>
            <a:ext cx="54672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the cumulative revenue trend to assess overall sales performance and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growth over 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B594-90E5-D569-0AEF-0FF5BED9F64B}"/>
              </a:ext>
            </a:extLst>
          </p:cNvPr>
          <p:cNvSpPr txBox="1"/>
          <p:nvPr/>
        </p:nvSpPr>
        <p:spPr>
          <a:xfrm>
            <a:off x="944338" y="8271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Cumulative Revenue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1D980-0E82-3B28-23C2-439CC5EDD2D7}"/>
              </a:ext>
            </a:extLst>
          </p:cNvPr>
          <p:cNvSpPr txBox="1"/>
          <p:nvPr/>
        </p:nvSpPr>
        <p:spPr>
          <a:xfrm>
            <a:off x="1193528" y="160477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I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4F73D-388D-79F7-09D6-2BB0475F7314}"/>
              </a:ext>
            </a:extLst>
          </p:cNvPr>
          <p:cNvSpPr txBox="1"/>
          <p:nvPr/>
        </p:nvSpPr>
        <p:spPr>
          <a:xfrm>
            <a:off x="6527254" y="82713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FA347-FCA8-0939-17C7-26CC750EB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201656"/>
            <a:ext cx="4963218" cy="32419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1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6CDE-B9D3-CDEA-FAC9-B95CF2E8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E933A8-F22B-06C5-ADF6-C1567525D45B}"/>
              </a:ext>
            </a:extLst>
          </p:cNvPr>
          <p:cNvSpPr txBox="1"/>
          <p:nvPr/>
        </p:nvSpPr>
        <p:spPr>
          <a:xfrm>
            <a:off x="766614" y="649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Pizza Types by Revenue in Each 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5DF88-47F7-0653-0814-C12E41F23C6A}"/>
              </a:ext>
            </a:extLst>
          </p:cNvPr>
          <p:cNvSpPr txBox="1"/>
          <p:nvPr/>
        </p:nvSpPr>
        <p:spPr>
          <a:xfrm>
            <a:off x="928681" y="13490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1DF9-9A25-B9B2-D434-91816A989258}"/>
              </a:ext>
            </a:extLst>
          </p:cNvPr>
          <p:cNvSpPr txBox="1"/>
          <p:nvPr/>
        </p:nvSpPr>
        <p:spPr>
          <a:xfrm>
            <a:off x="6743278" y="109136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BC204-F3F6-F456-FDEE-27111F0C6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18" y="1518279"/>
            <a:ext cx="4427087" cy="2816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25831-D417-379F-478C-C73BE01259BC}"/>
              </a:ext>
            </a:extLst>
          </p:cNvPr>
          <p:cNvSpPr txBox="1"/>
          <p:nvPr/>
        </p:nvSpPr>
        <p:spPr>
          <a:xfrm>
            <a:off x="7175325" y="4581922"/>
            <a:ext cx="4451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Ranks pizzas by revenue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within each category to identify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top earners and focus areas.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5BB5-D084-E224-A324-60E76A38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4" y="1989634"/>
            <a:ext cx="5747506" cy="41203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6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9479-9910-464B-4F14-EB51E7B0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87E1C5-D3F9-E7B2-B91B-2C45D856BFA5}"/>
              </a:ext>
            </a:extLst>
          </p:cNvPr>
          <p:cNvSpPr txBox="1"/>
          <p:nvPr/>
        </p:nvSpPr>
        <p:spPr>
          <a:xfrm>
            <a:off x="4078982" y="621482"/>
            <a:ext cx="7776864" cy="5930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Chicken pizzas like TLI Barbeque and California contribute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the most to total revenue and are top-selling items.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Pizzas like The Brie Carre Pizza have lower sales and could benefit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from  promotions or menu updates.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Daily sales are steadily increasing, reflecting strong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business growth and consistent customer demand.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Chicken pizzas like TLI Barbeque and California Chicken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Pizza generate the highest revenue, making them top-selling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items.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Veg and classic pizzas contribute moderately to revenue,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while some specialty pizzas have lower sales and may need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promotional focus.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76272-7BF1-6BB9-6BE6-E74B4356DD71}"/>
              </a:ext>
            </a:extLst>
          </p:cNvPr>
          <p:cNvSpPr txBox="1"/>
          <p:nvPr/>
        </p:nvSpPr>
        <p:spPr>
          <a:xfrm>
            <a:off x="2578580" y="54947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371578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DC77-7FA0-8EB3-D7B4-211DE3EB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2D9F8-785D-4C50-1207-43D3BDB2CBF5}"/>
              </a:ext>
            </a:extLst>
          </p:cNvPr>
          <p:cNvSpPr txBox="1"/>
          <p:nvPr/>
        </p:nvSpPr>
        <p:spPr>
          <a:xfrm>
            <a:off x="1270670" y="1972888"/>
            <a:ext cx="10441160" cy="291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Promote top-selling chicken pizzas with deals and improve or phase out low-selling items.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Prioritize popular ingredients, introduce new Veggie pizzas to boost underperforming segments.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Align staff with peak hours, run targeted promotions, and highlight the premium XXL pizza for </a:t>
            </a:r>
          </a:p>
          <a:p>
            <a:pPr>
              <a:lnSpc>
                <a:spcPct val="300000"/>
              </a:lnSpc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    brand value.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A981-6F93-F65A-F89E-F7B1E08F1927}"/>
              </a:ext>
            </a:extLst>
          </p:cNvPr>
          <p:cNvSpPr txBox="1"/>
          <p:nvPr/>
        </p:nvSpPr>
        <p:spPr>
          <a:xfrm>
            <a:off x="982638" y="1341562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/>
                </a:solidFill>
                <a:latin typeface="Lucida Handwriting" panose="03010101010101010101" pitchFamily="66" charset="0"/>
              </a:rPr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6426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60587" y="874276"/>
            <a:ext cx="4157733" cy="640234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47264" y="939222"/>
            <a:ext cx="338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22222"/>
                </a:solidFill>
                <a:latin typeface="Lucida Handwriting" panose="03010101010101010101" pitchFamily="66" charset="0"/>
                <a:ea typeface="맑은 고딕" panose="020B0503020000020004" pitchFamily="50" charset="-127"/>
              </a:rPr>
              <a:t>CONTENTS</a:t>
            </a:r>
            <a:endParaRPr lang="ko-KR" altLang="en-US" sz="4400" dirty="0">
              <a:solidFill>
                <a:srgbClr val="222222"/>
              </a:solidFill>
              <a:latin typeface="Lucida Handwriting" panose="03010101010101010101" pitchFamily="66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82699-C9AB-0F98-2278-144E3D01AECA}"/>
              </a:ext>
            </a:extLst>
          </p:cNvPr>
          <p:cNvSpPr txBox="1"/>
          <p:nvPr/>
        </p:nvSpPr>
        <p:spPr>
          <a:xfrm>
            <a:off x="5951190" y="1773609"/>
            <a:ext cx="3960440" cy="406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ABOUT PIZZA HUT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BUSINESS CONTEXT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DATA SET 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CASE STUDY QURIES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INSIGHTS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RECOMMENDATIONS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Sitka Display Semibold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A97F-EB97-5562-B02D-AF5B9659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02611-6D7B-A9C3-240A-300F7B6F2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A694F-099F-CE88-290D-71008CFCA19A}"/>
              </a:ext>
            </a:extLst>
          </p:cNvPr>
          <p:cNvSpPr txBox="1"/>
          <p:nvPr/>
        </p:nvSpPr>
        <p:spPr>
          <a:xfrm>
            <a:off x="1198662" y="693490"/>
            <a:ext cx="9793088" cy="445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CONCLUSION:</a:t>
            </a:r>
          </a:p>
          <a:p>
            <a:endParaRPr lang="en-US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This project analyzed Pizza Hut’s sales data using SQL to uncover insights into customer preferences,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revenue distribution, and sales trends. The analysis identified top-selling pizzas, high-performing categories, and periods of peak demand. Findings show that a few pizza types contribute significantly to total revenue, and cumulative sales exhibit steady growth with distinct peaks. Based on these insights, it is recommended 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 focus marketing on high-revenue pizzas, plan promotions around busy periods, and optimize inventory 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management. Overall, the project demonstrates how data-driven analysis can enhance profitability and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support informed business decisions.</a:t>
            </a:r>
            <a:endParaRPr lang="en-IN" sz="1400" b="1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0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031310" y="2637706"/>
            <a:ext cx="4320480" cy="1872207"/>
          </a:xfrm>
        </p:spPr>
        <p:txBody>
          <a:bodyPr/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THANK</a:t>
            </a:r>
            <a:b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YOU</a:t>
            </a:r>
            <a:endParaRPr lang="ko-KR" altLang="en-US" sz="5400" b="1" dirty="0">
              <a:solidFill>
                <a:schemeClr val="accent6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1820366" y="693490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accent6"/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ABOUT PIZZA HUT</a:t>
            </a:r>
            <a:endParaRPr lang="ko-KR" altLang="en-US" sz="2400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CC2CA-7281-F901-1B13-7C8B87FE8526}"/>
              </a:ext>
            </a:extLst>
          </p:cNvPr>
          <p:cNvSpPr txBox="1"/>
          <p:nvPr/>
        </p:nvSpPr>
        <p:spPr>
          <a:xfrm>
            <a:off x="1630710" y="1604715"/>
            <a:ext cx="6264696" cy="420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Pizza Hut was founded in 1958 by brothers Dan and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Frank Carney in Wichita, Kansas, with just $600. Their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small restaurant became famous for its cheesy pizzas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welcoming atmosphere, leading to rapid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U.S. expansion.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By the 1970s, it had grown internationally,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introducing innovations like stuffed crust and pan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pizzas. Today, Pizza Hut stands as one of the world’s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largest pizza chains, serving millions of customers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globally.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04D5-2FE2-173F-AC0A-E6CBECD7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>
            <a:extLst>
              <a:ext uri="{FF2B5EF4-FFF2-40B4-BE49-F238E27FC236}">
                <a16:creationId xmlns:a16="http://schemas.microsoft.com/office/drawing/2014/main" id="{A1F73662-0893-D3E2-3669-F42BADF01E11}"/>
              </a:ext>
            </a:extLst>
          </p:cNvPr>
          <p:cNvSpPr/>
          <p:nvPr/>
        </p:nvSpPr>
        <p:spPr>
          <a:xfrm flipH="1">
            <a:off x="2926854" y="805421"/>
            <a:ext cx="4248472" cy="608130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b="1" dirty="0">
                <a:solidFill>
                  <a:schemeClr val="accent6"/>
                </a:solidFill>
                <a:latin typeface="Lucida Handwriting" panose="03010101010101010101" pitchFamily="66" charset="0"/>
              </a:rPr>
              <a:t>PROBLEM STATEMENT</a:t>
            </a:r>
            <a:endParaRPr lang="ko-KR" altLang="en-US" b="1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0907B-DFBD-7C83-F57B-7F0FE7C97A5C}"/>
              </a:ext>
            </a:extLst>
          </p:cNvPr>
          <p:cNvSpPr txBox="1"/>
          <p:nvPr/>
        </p:nvSpPr>
        <p:spPr>
          <a:xfrm>
            <a:off x="3718942" y="1761933"/>
            <a:ext cx="7776865" cy="333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 Hut aims to analyse its historical sales data to identify customer preferences, popular pizza types, and revenue patterns. With a wide 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variety of orders and products, understanding key performance trends is challenging. This analysis will provide data-driven insights to enhance menu planning, optimize inventory, improve marketing strategies, and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increase overall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278396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41AD-79AA-9D4E-FA9A-CC912578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6F578F4F-7826-96BF-4AC9-741CCB5BEB20}"/>
              </a:ext>
            </a:extLst>
          </p:cNvPr>
          <p:cNvSpPr/>
          <p:nvPr/>
        </p:nvSpPr>
        <p:spPr>
          <a:xfrm flipH="1">
            <a:off x="2710830" y="693491"/>
            <a:ext cx="3384376" cy="461858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b="1" dirty="0">
                <a:solidFill>
                  <a:schemeClr val="accent6"/>
                </a:solidFill>
                <a:latin typeface="Lucida Handwriting" panose="03010101010101010101" pitchFamily="66" charset="0"/>
              </a:rPr>
              <a:t>OBJECTIVE</a:t>
            </a:r>
            <a:endParaRPr lang="ko-KR" altLang="en-US" sz="2400" b="1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4B42F-B5F9-D0C8-333D-BC72B6BA429F}"/>
              </a:ext>
            </a:extLst>
          </p:cNvPr>
          <p:cNvSpPr txBox="1"/>
          <p:nvPr/>
        </p:nvSpPr>
        <p:spPr>
          <a:xfrm>
            <a:off x="1702718" y="1316353"/>
            <a:ext cx="6336704" cy="485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The main objective of this project is to analyze Pizza Hut’s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sales data using SQL to derive meaningful insights into customer behavior, sales trends, and revenue performance. The analysis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identify top-selling pizzas, category contributions,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peak sales periods, supporting data-driven business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decisions.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Specific objectives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Clean and prepare the sales dataset for accurate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Identify top-selling pizzas and their revenue impact.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Analyze sales by category, size, and price range.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Determine peak sales times and days.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Evaluate category-wise revenue contribution using SQL techniques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  <a:endParaRPr lang="en-IN" sz="14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C259-59B0-4DF1-4659-0AAF6729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15BDEA6A-5EE7-FD3F-9146-3C05F1A8D63F}"/>
              </a:ext>
            </a:extLst>
          </p:cNvPr>
          <p:cNvSpPr/>
          <p:nvPr/>
        </p:nvSpPr>
        <p:spPr>
          <a:xfrm flipH="1">
            <a:off x="766614" y="807697"/>
            <a:ext cx="3960440" cy="576064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dirty="0">
                <a:solidFill>
                  <a:schemeClr val="accent6"/>
                </a:solidFill>
                <a:latin typeface="Lucida Handwriting" panose="03010101010101010101" pitchFamily="66" charset="0"/>
              </a:rPr>
              <a:t>BUSINEES CONTEXT</a:t>
            </a:r>
            <a:endParaRPr lang="ko-KR" altLang="en-US" sz="2400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9F1C9-E9C0-501A-5BB3-574E4B304D6C}"/>
              </a:ext>
            </a:extLst>
          </p:cNvPr>
          <p:cNvSpPr txBox="1"/>
          <p:nvPr/>
        </p:nvSpPr>
        <p:spPr>
          <a:xfrm>
            <a:off x="1630710" y="1604715"/>
            <a:ext cx="6264696" cy="46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996EB-64E4-2E95-5B6A-6D43AE6C0073}"/>
              </a:ext>
            </a:extLst>
          </p:cNvPr>
          <p:cNvSpPr txBox="1"/>
          <p:nvPr/>
        </p:nvSpPr>
        <p:spPr>
          <a:xfrm>
            <a:off x="1846734" y="1604715"/>
            <a:ext cx="6363072" cy="433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In today’s competitive F&amp;B sector, leveraging data is essential for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informed strategic decisions and enhanced customer experience.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Pizza Hut seeks to gain a comprehensive understanding of customer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preferences and sales trends through systematic data analysis.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SQL provides a robust framework to process and analyse large-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scale sales data, uncovering actionable insights.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Insights from sales patterns support optimized menu planning,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pricing strategies, and resource management.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This project demonstrates how data-driven intelligence can drive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operational efficiency, revenue growth, and business performance.</a:t>
            </a:r>
            <a:endParaRPr lang="en-IN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D2AD61-CA0C-2B82-FBF3-5FFC3999FFD9}"/>
              </a:ext>
            </a:extLst>
          </p:cNvPr>
          <p:cNvSpPr txBox="1"/>
          <p:nvPr/>
        </p:nvSpPr>
        <p:spPr>
          <a:xfrm>
            <a:off x="3502918" y="576487"/>
            <a:ext cx="4104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</a:rPr>
              <a:t>INTRODUCTION</a:t>
            </a:r>
            <a:endParaRPr lang="en-IN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C84E-4774-7AF8-982E-BF254F87F19A}"/>
              </a:ext>
            </a:extLst>
          </p:cNvPr>
          <p:cNvSpPr txBox="1"/>
          <p:nvPr/>
        </p:nvSpPr>
        <p:spPr>
          <a:xfrm>
            <a:off x="1270670" y="1269554"/>
            <a:ext cx="8928992" cy="175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This project analyses Pizza Hut’s sales data using SQL to generate actionable insights. Utilizing four CSV files detailing orders, pizzas, and categories, SQL queries uncover top-selling pizzas, revenue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trends, and customer preferences, enabling data-driven decisions to optimize business performance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menu planning, and operational efficiency</a:t>
            </a: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102C-5E02-D4E0-C371-944C006DB7DF}"/>
              </a:ext>
            </a:extLst>
          </p:cNvPr>
          <p:cNvSpPr txBox="1"/>
          <p:nvPr/>
        </p:nvSpPr>
        <p:spPr>
          <a:xfrm>
            <a:off x="1276011" y="3429794"/>
            <a:ext cx="6142705" cy="3067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Data set link</a:t>
            </a:r>
            <a:r>
              <a:rPr lang="en-IN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 :</a:t>
            </a:r>
          </a:p>
          <a:p>
            <a:endParaRPr lang="en-IN" b="1" dirty="0">
              <a:solidFill>
                <a:schemeClr val="accent5">
                  <a:lumMod val="40000"/>
                  <a:lumOff val="60000"/>
                </a:schemeClr>
              </a:solidFill>
              <a:latin typeface="Lucida Handwriting" panose="03010101010101010101" pitchFamily="66" charset="0"/>
              <a:cs typeface="Times New Roman" panose="02020603050405020304" pitchFamily="18" charset="0"/>
            </a:endParaRPr>
          </a:p>
          <a:p>
            <a:r>
              <a:rPr lang="en-IN" u="sng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https://drive.google.com/drive/folders/14IaODHUAeZX548A74cDEunsmNVL6znlc?usp= </a:t>
            </a:r>
            <a:r>
              <a:rPr lang="en-IN" u="sng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drive_link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IN" sz="2000" b="1" dirty="0">
              <a:solidFill>
                <a:schemeClr val="accent5">
                  <a:lumMod val="40000"/>
                  <a:lumOff val="60000"/>
                </a:schemeClr>
              </a:solidFill>
              <a:latin typeface="Lucida Handwriting" panose="03010101010101010101" pitchFamily="66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order_details.csv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pizza_types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86894" y="405458"/>
            <a:ext cx="4680521" cy="504056"/>
          </a:xfrm>
        </p:spPr>
        <p:txBody>
          <a:bodyPr>
            <a:normAutofit fontScale="90000"/>
          </a:bodyPr>
          <a:lstStyle/>
          <a:p>
            <a:r>
              <a:rPr lang="en-IN" altLang="ko-KR" sz="3200" dirty="0">
                <a:latin typeface="Lucida Handwriting" panose="03010101010101010101" pitchFamily="66" charset="0"/>
              </a:rPr>
              <a:t>DATA SET OVERVIEW</a:t>
            </a:r>
            <a:endParaRPr lang="ko-KR" altLang="en-US" sz="3200" dirty="0">
              <a:latin typeface="Lucida Handwriting" panose="03010101010101010101" pitchFamily="66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28635-F574-17C1-300C-EB144E58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42" y="1269554"/>
            <a:ext cx="7956789" cy="4983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A7DD1-4E4B-7FEF-382E-7C3A7A33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1370-2799-FBBB-1BA0-DC934327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8A79D-2F38-6DBE-CC21-9427F2660B32}"/>
              </a:ext>
            </a:extLst>
          </p:cNvPr>
          <p:cNvSpPr txBox="1"/>
          <p:nvPr/>
        </p:nvSpPr>
        <p:spPr>
          <a:xfrm>
            <a:off x="478582" y="549474"/>
            <a:ext cx="10369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FROM  BASICS  TO  BRILLIANCE : A STEPWISE SQL CASE STUDY ANALYSIS</a:t>
            </a:r>
            <a:endParaRPr lang="en-IN" b="1" dirty="0">
              <a:solidFill>
                <a:schemeClr val="accent5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AB4FC-12C2-0FF3-423A-6FEF60AB005A}"/>
              </a:ext>
            </a:extLst>
          </p:cNvPr>
          <p:cNvSpPr txBox="1"/>
          <p:nvPr/>
        </p:nvSpPr>
        <p:spPr>
          <a:xfrm>
            <a:off x="478582" y="1506311"/>
            <a:ext cx="290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BASIC ANALSIS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E2CBA-E049-4EC8-2FCE-395739648360}"/>
              </a:ext>
            </a:extLst>
          </p:cNvPr>
          <p:cNvSpPr txBox="1"/>
          <p:nvPr/>
        </p:nvSpPr>
        <p:spPr>
          <a:xfrm>
            <a:off x="838622" y="19959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Total Orders Count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6F49-B298-5685-C289-8DA894B53A8E}"/>
              </a:ext>
            </a:extLst>
          </p:cNvPr>
          <p:cNvSpPr txBox="1"/>
          <p:nvPr/>
        </p:nvSpPr>
        <p:spPr>
          <a:xfrm>
            <a:off x="1630710" y="24856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752FC-0C0F-B26B-5CF6-C64827B3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99" y="3158614"/>
            <a:ext cx="3931920" cy="2303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475918-5F0D-AF2D-328E-DD4267545745}"/>
              </a:ext>
            </a:extLst>
          </p:cNvPr>
          <p:cNvSpPr txBox="1"/>
          <p:nvPr/>
        </p:nvSpPr>
        <p:spPr>
          <a:xfrm>
            <a:off x="6311230" y="16292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6841A5-1ED7-D840-998B-E9CBFE374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12287"/>
          <a:stretch>
            <a:fillRect/>
          </a:stretch>
        </p:blipFill>
        <p:spPr>
          <a:xfrm>
            <a:off x="6879077" y="2198706"/>
            <a:ext cx="2994616" cy="1025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E6EB81-E9C3-2DDA-1556-6D1C724056A2}"/>
              </a:ext>
            </a:extLst>
          </p:cNvPr>
          <p:cNvSpPr txBox="1"/>
          <p:nvPr/>
        </p:nvSpPr>
        <p:spPr>
          <a:xfrm>
            <a:off x="6197591" y="4148072"/>
            <a:ext cx="5343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Total orders reflect the overall demand and </a:t>
            </a:r>
          </a:p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customer engagement during the analysis period.</a:t>
            </a:r>
          </a:p>
        </p:txBody>
      </p:sp>
    </p:spTree>
    <p:extLst>
      <p:ext uri="{BB962C8B-B14F-4D97-AF65-F5344CB8AC3E}">
        <p14:creationId xmlns:p14="http://schemas.microsoft.com/office/powerpoint/2010/main" val="7471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12907</TotalTime>
  <Words>1038</Words>
  <Application>Microsoft Office PowerPoint</Application>
  <PresentationFormat>Custom</PresentationFormat>
  <Paragraphs>145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테마</vt:lpstr>
      <vt:lpstr>PIZZA HUT       SALES ANALYSIS- SQL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Yamuna Rednam</cp:lastModifiedBy>
  <cp:revision>6</cp:revision>
  <dcterms:created xsi:type="dcterms:W3CDTF">2010-02-01T08:03:16Z</dcterms:created>
  <dcterms:modified xsi:type="dcterms:W3CDTF">2026-02-02T09:35:33Z</dcterms:modified>
  <cp:category>www.slidemembers.com</cp:category>
</cp:coreProperties>
</file>